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2.jpeg" ContentType="image/jpeg"/>
  <Override PartName="/ppt/media/image5.svg" ContentType="image/svg"/>
  <Override PartName="/ppt/media/image11.png" ContentType="image/png"/>
  <Override PartName="/ppt/media/image2.png" ContentType="image/png"/>
  <Override PartName="/ppt/media/image13.png" ContentType="image/png"/>
  <Override PartName="/ppt/media/image4.png" ContentType="image/png"/>
  <Override PartName="/ppt/media/image10.svg" ContentType="image/svg"/>
  <Override PartName="/ppt/media/image21.png" ContentType="image/png"/>
  <Override PartName="/ppt/media/image19.png" ContentType="image/png"/>
  <Override PartName="/ppt/media/image16.png" ContentType="image/png"/>
  <Override PartName="/ppt/media/image14.png" ContentType="image/png"/>
  <Override PartName="/ppt/media/image7.svg" ContentType="image/svg"/>
  <Override PartName="/ppt/media/image1.jpeg" ContentType="image/jpeg"/>
  <Override PartName="/ppt/media/image3.svg" ContentType="image/svg"/>
  <Override PartName="/ppt/media/image6.png" ContentType="image/png"/>
  <Override PartName="/ppt/media/image15.png" ContentType="image/png"/>
  <Override PartName="/ppt/media/image1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8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Right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ft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ottom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ottom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Right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ft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0360" cy="539352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831240" y="36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 rot="10800000">
            <a:off x="6929280" y="275040"/>
            <a:ext cx="3150360" cy="539352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720" y="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832320" y="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720" y="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5422320"/>
            <a:ext cx="10078920" cy="24696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5421240"/>
            <a:ext cx="10078920" cy="24696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-28440" y="0"/>
            <a:ext cx="3179160" cy="5429520"/>
          </a:xfrm>
          <a:prstGeom prst="rect">
            <a:avLst/>
          </a:prstGeom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832320" y="36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 rot="10800000">
            <a:off x="6900480" y="240480"/>
            <a:ext cx="3179160" cy="542952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720" y="36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831240" y="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720" y="-360"/>
            <a:ext cx="246960" cy="56689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2"/>
          <p:cNvSpPr/>
          <p:nvPr/>
        </p:nvSpPr>
        <p:spPr>
          <a:xfrm>
            <a:off x="675720" y="1150560"/>
            <a:ext cx="6363720" cy="12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4400" spc="-1" strike="noStrike">
                <a:solidFill>
                  <a:srgbClr val="ffffff"/>
                </a:solidFill>
                <a:latin typeface="Noto Sans"/>
              </a:rPr>
              <a:t>Системы счисления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ru-RU" sz="2000" spc="-1" strike="noStrike">
                <a:solidFill>
                  <a:srgbClr val="ffffff"/>
                </a:solidFill>
                <a:latin typeface="Noto Sans"/>
              </a:rPr>
              <a:t>ИСП-11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Shape 3"/>
          <p:cNvSpPr/>
          <p:nvPr/>
        </p:nvSpPr>
        <p:spPr>
          <a:xfrm>
            <a:off x="675720" y="4129560"/>
            <a:ext cx="29250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Noto Sans"/>
              </a:rPr>
              <a:t>Санин Владислав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d428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 flipH="1" rot="10800000">
            <a:off x="180000" y="211320"/>
            <a:ext cx="2159640" cy="160308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3240000" y="360000"/>
            <a:ext cx="611964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Обучающая цель доклада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080000" y="2160000"/>
            <a:ext cx="377964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Сформировать у аудитории представление о различных системах счисления.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Научить слушателей переводить числа из одной системы счисления в другую.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Ознакомить с историей развития систем счисления.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Раскрыть особенности и преимущества разных систем.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189760" y="1800000"/>
            <a:ext cx="3989880" cy="327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6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7"/>
          <p:cNvSpPr/>
          <p:nvPr/>
        </p:nvSpPr>
        <p:spPr>
          <a:xfrm>
            <a:off x="3060000" y="439812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2.4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Shape 8"/>
          <p:cNvSpPr/>
          <p:nvPr/>
        </p:nvSpPr>
        <p:spPr>
          <a:xfrm>
            <a:off x="4311360" y="1741320"/>
            <a:ext cx="46623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1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Понятие системы счисления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10"/>
          <p:cNvSpPr/>
          <p:nvPr/>
        </p:nvSpPr>
        <p:spPr>
          <a:xfrm>
            <a:off x="4272480" y="2480040"/>
            <a:ext cx="466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Позиционные системы счисления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Shape 11"/>
          <p:cNvSpPr/>
          <p:nvPr/>
        </p:nvSpPr>
        <p:spPr>
          <a:xfrm>
            <a:off x="3960000" y="720000"/>
            <a:ext cx="41392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400" spc="-1" strike="noStrike">
                <a:solidFill>
                  <a:srgbClr val="81d41a"/>
                </a:solidFill>
                <a:latin typeface="Noto Sans"/>
                <a:ea typeface="Times New Roman"/>
              </a:rPr>
              <a:t>2 Основная часть:</a:t>
            </a:r>
            <a:endParaRPr b="0" lang="ru-RU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09760" y="639720"/>
            <a:ext cx="2174040" cy="4205160"/>
          </a:xfrm>
          <a:prstGeom prst="rect">
            <a:avLst/>
          </a:prstGeom>
          <a:ln w="0">
            <a:noFill/>
          </a:ln>
        </p:spPr>
      </p:pic>
      <p:sp>
        <p:nvSpPr>
          <p:cNvPr id="106" name="TextShape 6"/>
          <p:cNvSpPr/>
          <p:nvPr/>
        </p:nvSpPr>
        <p:spPr>
          <a:xfrm>
            <a:off x="4268520" y="3420000"/>
            <a:ext cx="466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Непозиционные системы счисления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Shape 12"/>
          <p:cNvSpPr/>
          <p:nvPr/>
        </p:nvSpPr>
        <p:spPr>
          <a:xfrm>
            <a:off x="4268520" y="4398120"/>
            <a:ext cx="466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Перевод чисел из одной системы в другую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13"/>
          <p:cNvSpPr/>
          <p:nvPr/>
        </p:nvSpPr>
        <p:spPr>
          <a:xfrm>
            <a:off x="3060000" y="241812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2.2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Shape 9"/>
          <p:cNvSpPr/>
          <p:nvPr/>
        </p:nvSpPr>
        <p:spPr>
          <a:xfrm>
            <a:off x="3060000" y="342000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2.3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Shape 5"/>
          <p:cNvSpPr/>
          <p:nvPr/>
        </p:nvSpPr>
        <p:spPr>
          <a:xfrm>
            <a:off x="3111480" y="151812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2.1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8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9"/>
          <p:cNvSpPr/>
          <p:nvPr/>
        </p:nvSpPr>
        <p:spPr>
          <a:xfrm>
            <a:off x="4311360" y="1741320"/>
            <a:ext cx="466236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1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Системы счисления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Shape 20"/>
          <p:cNvSpPr/>
          <p:nvPr/>
        </p:nvSpPr>
        <p:spPr>
          <a:xfrm>
            <a:off x="4272480" y="2480040"/>
            <a:ext cx="466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Что было рассмотрено в данном докладе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Shape 21"/>
          <p:cNvSpPr/>
          <p:nvPr/>
        </p:nvSpPr>
        <p:spPr>
          <a:xfrm>
            <a:off x="4320000" y="720000"/>
            <a:ext cx="32392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400" spc="-1" strike="noStrike">
                <a:solidFill>
                  <a:srgbClr val="81d41a"/>
                </a:solidFill>
                <a:latin typeface="Noto Sans"/>
                <a:ea typeface="Times New Roman"/>
              </a:rPr>
              <a:t>3 Заключение</a:t>
            </a:r>
            <a:endParaRPr b="0" lang="ru-RU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09760" y="639720"/>
            <a:ext cx="2174040" cy="4205160"/>
          </a:xfrm>
          <a:prstGeom prst="rect">
            <a:avLst/>
          </a:prstGeom>
          <a:ln w="0">
            <a:noFill/>
          </a:ln>
        </p:spPr>
      </p:pic>
      <p:sp>
        <p:nvSpPr>
          <p:cNvPr id="115" name="TextShape 22"/>
          <p:cNvSpPr/>
          <p:nvPr/>
        </p:nvSpPr>
        <p:spPr>
          <a:xfrm>
            <a:off x="4268520" y="3420000"/>
            <a:ext cx="466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Какие возможности открывают системы счисления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Shape 24"/>
          <p:cNvSpPr/>
          <p:nvPr/>
        </p:nvSpPr>
        <p:spPr>
          <a:xfrm>
            <a:off x="3060000" y="241812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3.2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Shape 25"/>
          <p:cNvSpPr/>
          <p:nvPr/>
        </p:nvSpPr>
        <p:spPr>
          <a:xfrm>
            <a:off x="3060000" y="342000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3.3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Shape 26"/>
          <p:cNvSpPr/>
          <p:nvPr/>
        </p:nvSpPr>
        <p:spPr>
          <a:xfrm>
            <a:off x="3111480" y="1518120"/>
            <a:ext cx="120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3.1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/>
          <p:nvPr/>
        </p:nvSpPr>
        <p:spPr>
          <a:xfrm>
            <a:off x="504000" y="2212920"/>
            <a:ext cx="906984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you!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Shape 1_0"/>
          <p:cNvSpPr/>
          <p:nvPr/>
        </p:nvSpPr>
        <p:spPr>
          <a:xfrm>
            <a:off x="438120" y="5152680"/>
            <a:ext cx="90698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ru-RU" sz="900" spc="-1" strike="noStrike">
                <a:solidFill>
                  <a:srgbClr val="ffffff"/>
                </a:solidFill>
                <a:latin typeface="Noto Sans"/>
                <a:ea typeface="DejaVu Sans"/>
              </a:rPr>
              <a:t>Growing Liberty by Budi Aryo @tokofoss</a:t>
            </a:r>
            <a:endParaRPr b="0" lang="ru-RU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83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4"/>
          <p:cNvSpPr/>
          <p:nvPr/>
        </p:nvSpPr>
        <p:spPr>
          <a:xfrm>
            <a:off x="3060000" y="1980000"/>
            <a:ext cx="1177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1.1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Shape 14"/>
          <p:cNvSpPr/>
          <p:nvPr/>
        </p:nvSpPr>
        <p:spPr>
          <a:xfrm>
            <a:off x="4297320" y="1980000"/>
            <a:ext cx="4662360" cy="7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Актуальность</a:t>
            </a:r>
            <a:r>
              <a:rPr b="0" lang="ru-RU" sz="2100" spc="-1" strike="noStrike">
                <a:solidFill>
                  <a:srgbClr val="000000"/>
                </a:solidFill>
                <a:latin typeface="Noto Sans"/>
                <a:ea typeface="Times New Roman"/>
              </a:rPr>
              <a:t> темы "Системы счисления" обуславливается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Shape 15"/>
          <p:cNvSpPr/>
          <p:nvPr/>
        </p:nvSpPr>
        <p:spPr>
          <a:xfrm>
            <a:off x="3060000" y="2913840"/>
            <a:ext cx="1177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1.2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Shape 16"/>
          <p:cNvSpPr/>
          <p:nvPr/>
        </p:nvSpPr>
        <p:spPr>
          <a:xfrm>
            <a:off x="4280760" y="3084840"/>
            <a:ext cx="4662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Цели доклада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Shape 17"/>
          <p:cNvSpPr/>
          <p:nvPr/>
        </p:nvSpPr>
        <p:spPr>
          <a:xfrm>
            <a:off x="4680000" y="720000"/>
            <a:ext cx="269928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400" spc="-1" strike="noStrike">
                <a:solidFill>
                  <a:srgbClr val="81d41a"/>
                </a:solidFill>
                <a:latin typeface="Noto Sans"/>
                <a:ea typeface="Times New Roman"/>
              </a:rPr>
              <a:t>1 Введение</a:t>
            </a:r>
            <a:endParaRPr b="0" lang="ru-RU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09760" y="639720"/>
            <a:ext cx="2174040" cy="42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/>
          <p:nvPr/>
        </p:nvSpPr>
        <p:spPr>
          <a:xfrm>
            <a:off x="2520000" y="1440000"/>
            <a:ext cx="521964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Актуальность темы "Системы счисления" обуславливается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82960" y="78840"/>
            <a:ext cx="2237040" cy="17989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 rot="10800000">
            <a:off x="5400360" y="2251080"/>
            <a:ext cx="4139640" cy="332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2700000" y="266760"/>
            <a:ext cx="6839640" cy="99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Универсальность актуальности темы "Системы счисления"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540000" y="1878120"/>
            <a:ext cx="5219640" cy="31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Системы счисления используются во всех областях науки и техники: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Математика: изучение числовых систем, алгебра, теория чисел.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Информатика: работа с компьютерами, программирование, кодирование информации.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Физика: измерение физических величин, обработка данных.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Экономика: бухгалтерский учет, финансовые операции.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Инженерия: проектирование, разработка устройств.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82600" y="78840"/>
            <a:ext cx="2237040" cy="179892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5746320" y="2160000"/>
            <a:ext cx="415332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2520000" y="180000"/>
            <a:ext cx="7199640" cy="11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Влияние на развитие технологий систем счисления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82960" y="78840"/>
            <a:ext cx="2237040" cy="179892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/>
          <p:nvPr/>
        </p:nvSpPr>
        <p:spPr>
          <a:xfrm>
            <a:off x="1080000" y="1878120"/>
            <a:ext cx="3599640" cy="31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Системы счисления являются ключом к пониманию работы компьютеров и других электронных устройств.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Развитие компьютерных технологий напрямую связано с совершенствованием систем счисления.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Понимание принципов работы систем счисления необходимо для создания новых технологий.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040000" y="1800000"/>
            <a:ext cx="4761720" cy="26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2520000" y="338040"/>
            <a:ext cx="7199640" cy="11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Необходимостью систем счисления для повседневной жизни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83320" y="78840"/>
            <a:ext cx="2237040" cy="179892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1080000" y="2340000"/>
            <a:ext cx="431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Люди ежедневно используют системы счисления, даже не задумываясь об этом: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Расчеты в магазине.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Работа с часами.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Чтение календаря.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Использование телефонов и других гаджетов.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912640" y="1929960"/>
            <a:ext cx="2580480" cy="28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2700000" y="180000"/>
            <a:ext cx="6839640" cy="11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Развитием образования в сфере систем счисления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83680" y="78840"/>
            <a:ext cx="2237040" cy="179892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908640" y="2026080"/>
            <a:ext cx="359964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Изучение систем счисления является важной частью школьного курса математики.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Понимание систем счисления необходимо для дальнейшего обучения в различных областях.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Знание систем счисления развивает логическое мышление и математические способности.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5079600" y="1980000"/>
            <a:ext cx="4280040" cy="304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84040" y="78840"/>
            <a:ext cx="2237040" cy="17989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3060000" y="179280"/>
            <a:ext cx="6454800" cy="11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Расширением кругозора из-за систем счисления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1260000" y="2160000"/>
            <a:ext cx="323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Изучение различных систем счисления позволяет познакомиться с историей и культурой разных народов.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Расширяет кругозор и эрудицию.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Помогает лучше понять мир вокруг нас.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860000" y="1800000"/>
            <a:ext cx="4790880" cy="294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d428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flipH="1" rot="10800000">
            <a:off x="180000" y="211320"/>
            <a:ext cx="2159640" cy="160308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 flipH="1">
            <a:off x="5400360" y="2160000"/>
            <a:ext cx="4319640" cy="320652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/>
          <p:nvPr/>
        </p:nvSpPr>
        <p:spPr>
          <a:xfrm>
            <a:off x="2700000" y="1980000"/>
            <a:ext cx="3779640" cy="7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Цели доклада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Application>LibreOffice/24.2.2.1$Linux_X86_64 LibreOffice_project/420$Build-1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2024-03-21T04:21:09Z</dcterms:created>
  <dc:creator/>
  <dc:description/>
  <dc:language>ru-RU</dc:language>
  <cp:lastModifiedBy/>
  <dcterms:modified xsi:type="dcterms:W3CDTF">2024-03-21T15:34:42Z</dcterms:modified>
  <cp:revision>22</cp:revision>
  <dc:subject/>
  <dc:title>Growing Liberty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